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60" r:id="rId2"/>
    <p:sldId id="259" r:id="rId3"/>
    <p:sldId id="256" r:id="rId4"/>
    <p:sldId id="261" r:id="rId5"/>
    <p:sldId id="25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DFD0F6-DE8B-A845-BDBF-F3FD0AF8642F}" type="datetimeFigureOut">
              <a:rPr lang="en-US" smtClean="0"/>
              <a:pPr/>
              <a:t>10/15/13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90B399-E564-AD42-8FB1-C8B404DE5A42}" type="slidenum">
              <a:rPr lang="en-US" smtClean="0"/>
              <a:pPr/>
              <a:t>‹#›</a:t>
            </a:fld>
            <a:endParaRPr lang="en-US"/>
          </a:p>
        </p:txBody>
      </p:sp>
    </p:spTree>
    <p:extLst>
      <p:ext uri="{BB962C8B-B14F-4D97-AF65-F5344CB8AC3E}">
        <p14:creationId xmlns:p14="http://schemas.microsoft.com/office/powerpoint/2010/main" val="29241304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90B399-E564-AD42-8FB1-C8B404DE5A42}" type="slidenum">
              <a:rPr lang="en-US" smtClean="0"/>
              <a:pPr/>
              <a:t>3</a:t>
            </a:fld>
            <a:endParaRPr lang="en-US"/>
          </a:p>
        </p:txBody>
      </p:sp>
    </p:spTree>
    <p:extLst>
      <p:ext uri="{BB962C8B-B14F-4D97-AF65-F5344CB8AC3E}">
        <p14:creationId xmlns:p14="http://schemas.microsoft.com/office/powerpoint/2010/main" val="648902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pPr/>
              <a:t>10/15/13</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DF66AD8-BC4A-4004-9882-414398D930CA}" type="datetimeFigureOut">
              <a:rPr lang="en-US" smtClean="0"/>
              <a:pPr/>
              <a:t>10/15/13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pPr/>
              <a:t>10/15/13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pPr/>
              <a:t>10/15/13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pPr/>
              <a:t>10/15/13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pPr/>
              <a:t>10/15/13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pPr/>
              <a:t>10/15/13</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pPr/>
              <a:t>10/15/13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pPr/>
              <a:t>10/15/13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pPr/>
              <a:t>10/15/13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pPr/>
              <a:t>10/15/13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pPr/>
              <a:t>10/15/13</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4302" y="397806"/>
            <a:ext cx="6477000" cy="1914144"/>
          </a:xfrm>
        </p:spPr>
        <p:txBody>
          <a:bodyPr/>
          <a:lstStyle/>
          <a:p>
            <a:r>
              <a:rPr lang="en-US" dirty="0" smtClean="0"/>
              <a:t>Legislation after the Civil War</a:t>
            </a:r>
            <a:endParaRPr lang="en-US" dirty="0"/>
          </a:p>
        </p:txBody>
      </p:sp>
      <p:sp>
        <p:nvSpPr>
          <p:cNvPr id="3" name="Subtitle 2"/>
          <p:cNvSpPr>
            <a:spLocks noGrp="1"/>
          </p:cNvSpPr>
          <p:nvPr>
            <p:ph type="subTitle" idx="1"/>
          </p:nvPr>
        </p:nvSpPr>
        <p:spPr>
          <a:xfrm>
            <a:off x="1145295" y="2629021"/>
            <a:ext cx="6477000" cy="1647308"/>
          </a:xfrm>
        </p:spPr>
        <p:txBody>
          <a:bodyPr>
            <a:normAutofit fontScale="25000" lnSpcReduction="20000"/>
          </a:bodyPr>
          <a:lstStyle/>
          <a:p>
            <a:r>
              <a:rPr lang="en-US" dirty="0" smtClean="0"/>
              <a:t>Claim:</a:t>
            </a:r>
          </a:p>
          <a:p>
            <a:r>
              <a:rPr lang="en-US" sz="8000" dirty="0" smtClean="0"/>
              <a:t>Legislations </a:t>
            </a:r>
            <a:r>
              <a:rPr lang="en-US" sz="8000" dirty="0"/>
              <a:t>passed after the Civil War were intended to improve the lives of freed slaves and Southern refugees, however lack of government support and other obstacles prevented the legislations from having lasting effects</a:t>
            </a:r>
          </a:p>
        </p:txBody>
      </p:sp>
    </p:spTree>
    <p:extLst>
      <p:ext uri="{BB962C8B-B14F-4D97-AF65-F5344CB8AC3E}">
        <p14:creationId xmlns:p14="http://schemas.microsoft.com/office/powerpoint/2010/main" val="3338217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1233" y="72571"/>
            <a:ext cx="6477000" cy="5600773"/>
          </a:xfrm>
        </p:spPr>
        <p:txBody>
          <a:bodyPr/>
          <a:lstStyle/>
          <a:p>
            <a:pPr>
              <a:lnSpc>
                <a:spcPct val="100000"/>
              </a:lnSpc>
            </a:pPr>
            <a:r>
              <a:rPr lang="en-US" sz="2600" dirty="0" smtClean="0">
                <a:latin typeface="Goudy Old Style"/>
                <a:cs typeface="Goudy Old Style"/>
              </a:rPr>
              <a:t>The Freedmen’s Bureau (1865-1872)</a:t>
            </a:r>
            <a:r>
              <a:rPr lang="en-US" sz="1800" dirty="0" smtClean="0">
                <a:latin typeface="Goudy Old Style"/>
                <a:cs typeface="Goudy Old Style"/>
              </a:rPr>
              <a:t/>
            </a:r>
            <a:br>
              <a:rPr lang="en-US" sz="1800" dirty="0" smtClean="0">
                <a:latin typeface="Goudy Old Style"/>
                <a:cs typeface="Goudy Old Style"/>
              </a:rPr>
            </a:br>
            <a:r>
              <a:rPr lang="en-US" sz="1800" dirty="0" smtClean="0">
                <a:latin typeface="Goudy Old Style"/>
                <a:cs typeface="Goudy Old Style"/>
              </a:rPr>
              <a:t> </a:t>
            </a:r>
            <a:br>
              <a:rPr lang="en-US" sz="1800" dirty="0" smtClean="0">
                <a:latin typeface="Goudy Old Style"/>
                <a:cs typeface="Goudy Old Style"/>
              </a:rPr>
            </a:br>
            <a:r>
              <a:rPr lang="en-US" sz="1800" dirty="0" smtClean="0">
                <a:latin typeface="Goudy Old Style"/>
                <a:cs typeface="Goudy Old Style"/>
              </a:rPr>
              <a:t> Provided food, medical care and clothing for black and white refugees in the South.</a:t>
            </a:r>
            <a:r>
              <a:rPr lang="en-US" sz="1800" baseline="30000" dirty="0">
                <a:cs typeface="Goudy Old Style"/>
              </a:rPr>
              <a:t> 1</a:t>
            </a:r>
            <a:r>
              <a:rPr lang="en-US" sz="1800" dirty="0" smtClean="0">
                <a:latin typeface="Goudy Old Style"/>
                <a:cs typeface="Goudy Old Style"/>
              </a:rPr>
              <a:t/>
            </a:r>
            <a:br>
              <a:rPr lang="en-US" sz="1800" dirty="0" smtClean="0">
                <a:latin typeface="Goudy Old Style"/>
                <a:cs typeface="Goudy Old Style"/>
              </a:rPr>
            </a:br>
            <a:r>
              <a:rPr lang="en-US" sz="1800" dirty="0" smtClean="0">
                <a:latin typeface="Goudy Old Style"/>
                <a:cs typeface="Goudy Old Style"/>
              </a:rPr>
              <a:t>Established schools to maintain literacy as fast and widespread as possible. (Around 3,000 schools)</a:t>
            </a:r>
            <a:r>
              <a:rPr lang="en-US" sz="1800" baseline="30000" dirty="0">
                <a:cs typeface="Goudy Old Style"/>
              </a:rPr>
              <a:t> 1</a:t>
            </a:r>
            <a:r>
              <a:rPr lang="en-US" sz="1800" dirty="0" smtClean="0">
                <a:latin typeface="Goudy Old Style"/>
                <a:cs typeface="Goudy Old Style"/>
              </a:rPr>
              <a:t/>
            </a:r>
            <a:br>
              <a:rPr lang="en-US" sz="1800" dirty="0" smtClean="0">
                <a:latin typeface="Goudy Old Style"/>
                <a:cs typeface="Goudy Old Style"/>
              </a:rPr>
            </a:br>
            <a:r>
              <a:rPr lang="en-US" sz="1800" dirty="0" smtClean="0">
                <a:latin typeface="Goudy Old Style"/>
                <a:cs typeface="Goudy Old Style"/>
              </a:rPr>
              <a:t>Helped slaves transition out of slavery and other refugees transition to working class.</a:t>
            </a:r>
            <a:r>
              <a:rPr lang="en-US" sz="1800" baseline="30000" dirty="0" smtClean="0">
                <a:latin typeface="Goudy Old Style"/>
                <a:cs typeface="Goudy Old Style"/>
              </a:rPr>
              <a:t> 1</a:t>
            </a:r>
            <a:r>
              <a:rPr lang="en-US" sz="1800" dirty="0" smtClean="0">
                <a:latin typeface="Goudy Old Style"/>
                <a:cs typeface="Goudy Old Style"/>
              </a:rPr>
              <a:t/>
            </a:r>
            <a:br>
              <a:rPr lang="en-US" sz="1800" dirty="0" smtClean="0">
                <a:latin typeface="Goudy Old Style"/>
                <a:cs typeface="Goudy Old Style"/>
              </a:rPr>
            </a:br>
            <a:r>
              <a:rPr lang="en-US" sz="1800" dirty="0" smtClean="0">
                <a:latin typeface="Goudy Old Style"/>
                <a:cs typeface="Goudy Old Style"/>
              </a:rPr>
              <a:t>Many white Southerners opposed the Freedmen’s Bureau</a:t>
            </a:r>
            <a:br>
              <a:rPr lang="en-US" sz="1800" dirty="0" smtClean="0">
                <a:latin typeface="Goudy Old Style"/>
                <a:cs typeface="Goudy Old Style"/>
              </a:rPr>
            </a:br>
            <a:r>
              <a:rPr lang="en-US" sz="1800" dirty="0" smtClean="0">
                <a:latin typeface="Goudy Old Style"/>
                <a:cs typeface="Goudy Old Style"/>
              </a:rPr>
              <a:t>Positives:  -Fed millions of people –Established hospitals and schools –Helped former find lost relatives</a:t>
            </a:r>
            <a:r>
              <a:rPr lang="en-US" sz="1800" baseline="30000" dirty="0" smtClean="0">
                <a:latin typeface="Goudy Old Style"/>
                <a:cs typeface="Goudy Old Style"/>
              </a:rPr>
              <a:t>2</a:t>
            </a:r>
            <a:r>
              <a:rPr lang="en-US" sz="1800" dirty="0" smtClean="0">
                <a:latin typeface="Goudy Old Style"/>
                <a:cs typeface="Goudy Old Style"/>
              </a:rPr>
              <a:t/>
            </a:r>
            <a:br>
              <a:rPr lang="en-US" sz="1800" dirty="0" smtClean="0">
                <a:latin typeface="Goudy Old Style"/>
                <a:cs typeface="Goudy Old Style"/>
              </a:rPr>
            </a:br>
            <a:r>
              <a:rPr lang="en-US" sz="1800" dirty="0" smtClean="0">
                <a:latin typeface="Goudy Old Style"/>
                <a:cs typeface="Goudy Old Style"/>
              </a:rPr>
              <a:t>Negatives:  -Understaffed and underfunded –Large opposition to the Bureau in the South –No long term protection for the freed slaves</a:t>
            </a:r>
            <a:r>
              <a:rPr lang="en-US" sz="1800" baseline="30000" dirty="0" smtClean="0">
                <a:latin typeface="Goudy Old Style"/>
                <a:cs typeface="Goudy Old Style"/>
              </a:rPr>
              <a:t>2</a:t>
            </a:r>
            <a:r>
              <a:rPr lang="en-US" sz="1500" dirty="0" smtClean="0">
                <a:latin typeface="Goudy Old Style"/>
                <a:cs typeface="Goudy Old Style"/>
              </a:rPr>
              <a:t/>
            </a:r>
            <a:br>
              <a:rPr lang="en-US" sz="1500" dirty="0" smtClean="0">
                <a:latin typeface="Goudy Old Style"/>
                <a:cs typeface="Goudy Old Style"/>
              </a:rPr>
            </a:br>
            <a:r>
              <a:rPr lang="en-US" dirty="0" smtClean="0">
                <a:latin typeface="Goudy Old Style"/>
                <a:cs typeface="Goudy Old Style"/>
              </a:rPr>
              <a:t/>
            </a:r>
            <a:br>
              <a:rPr lang="en-US" dirty="0" smtClean="0">
                <a:latin typeface="Goudy Old Style"/>
                <a:cs typeface="Goudy Old Style"/>
              </a:rPr>
            </a:br>
            <a:endParaRPr lang="en-US" dirty="0">
              <a:latin typeface="Goudy Old Style"/>
              <a:cs typeface="Goudy Old Style"/>
            </a:endParaRPr>
          </a:p>
        </p:txBody>
      </p:sp>
      <p:sp>
        <p:nvSpPr>
          <p:cNvPr id="3" name="Subtitle 2"/>
          <p:cNvSpPr>
            <a:spLocks noGrp="1"/>
          </p:cNvSpPr>
          <p:nvPr>
            <p:ph type="subTitle" idx="1"/>
          </p:nvPr>
        </p:nvSpPr>
        <p:spPr>
          <a:xfrm>
            <a:off x="1201322" y="4504222"/>
            <a:ext cx="6477000" cy="2338243"/>
          </a:xfrm>
        </p:spPr>
        <p:txBody>
          <a:bodyPr>
            <a:noAutofit/>
          </a:bodyPr>
          <a:lstStyle/>
          <a:p>
            <a:r>
              <a:rPr lang="en-US" sz="1300" dirty="0" smtClean="0">
                <a:latin typeface="Goudy Old Style (Body)"/>
                <a:cs typeface="Goudy Old Style (Body)"/>
              </a:rPr>
              <a:t>1. </a:t>
            </a:r>
            <a:r>
              <a:rPr lang="en-US" sz="1300" dirty="0" err="1" smtClean="0">
                <a:latin typeface="Goudy Old Style"/>
                <a:cs typeface="Goudy Old Style"/>
              </a:rPr>
              <a:t>Wormser</a:t>
            </a:r>
            <a:r>
              <a:rPr lang="en-US" sz="1300" dirty="0" smtClean="0">
                <a:latin typeface="Goudy Old Style"/>
                <a:cs typeface="Goudy Old Style"/>
              </a:rPr>
              <a:t>, Richard, </a:t>
            </a:r>
            <a:r>
              <a:rPr lang="en-US" sz="1400" dirty="0" smtClean="0">
                <a:latin typeface="Goudy Old Style"/>
                <a:cs typeface="Goudy Old Style"/>
              </a:rPr>
              <a:t>“</a:t>
            </a:r>
            <a:r>
              <a:rPr lang="en-US" sz="1400" dirty="0">
                <a:latin typeface="Goudy Old Style"/>
                <a:cs typeface="Goudy Old Style"/>
              </a:rPr>
              <a:t>Freedmen’s Bureau,” Rise and Fall of Jim Crow, last modified 2002, accessed October 11, 2013  http://</a:t>
            </a:r>
            <a:r>
              <a:rPr lang="en-US" sz="1400" dirty="0" err="1">
                <a:latin typeface="Goudy Old Style"/>
                <a:cs typeface="Goudy Old Style"/>
              </a:rPr>
              <a:t>www.pbs.org</a:t>
            </a:r>
            <a:r>
              <a:rPr lang="en-US" sz="1400" dirty="0">
                <a:latin typeface="Goudy Old Style"/>
                <a:cs typeface="Goudy Old Style"/>
              </a:rPr>
              <a:t>/</a:t>
            </a:r>
            <a:r>
              <a:rPr lang="en-US" sz="1400" dirty="0" err="1">
                <a:latin typeface="Goudy Old Style"/>
                <a:cs typeface="Goudy Old Style"/>
              </a:rPr>
              <a:t>wnet</a:t>
            </a:r>
            <a:r>
              <a:rPr lang="en-US" sz="1400" dirty="0">
                <a:latin typeface="Goudy Old Style"/>
                <a:cs typeface="Goudy Old Style"/>
              </a:rPr>
              <a:t>/</a:t>
            </a:r>
            <a:r>
              <a:rPr lang="en-US" sz="1400" dirty="0" err="1">
                <a:latin typeface="Goudy Old Style"/>
                <a:cs typeface="Goudy Old Style"/>
              </a:rPr>
              <a:t>jimcrow</a:t>
            </a:r>
            <a:r>
              <a:rPr lang="en-US" sz="1400" dirty="0">
                <a:latin typeface="Goudy Old Style"/>
                <a:cs typeface="Goudy Old Style"/>
              </a:rPr>
              <a:t>/</a:t>
            </a:r>
            <a:r>
              <a:rPr lang="en-US" sz="1400" dirty="0" err="1">
                <a:latin typeface="Goudy Old Style"/>
                <a:cs typeface="Goudy Old Style"/>
              </a:rPr>
              <a:t>stories_events_freed.html</a:t>
            </a:r>
            <a:endParaRPr lang="en-US" sz="1400" dirty="0">
              <a:latin typeface="Goudy Old Style"/>
              <a:cs typeface="Goudy Old Style"/>
            </a:endParaRPr>
          </a:p>
          <a:p>
            <a:r>
              <a:rPr lang="en-US" sz="1300" dirty="0">
                <a:latin typeface="Goudy Old Style"/>
                <a:cs typeface="Goudy Old Style"/>
              </a:rPr>
              <a:t/>
            </a:r>
            <a:br>
              <a:rPr lang="en-US" sz="1300" dirty="0">
                <a:latin typeface="Goudy Old Style"/>
                <a:cs typeface="Goudy Old Style"/>
              </a:rPr>
            </a:br>
            <a:r>
              <a:rPr lang="en-US" sz="1300" dirty="0" smtClean="0">
                <a:latin typeface="Goudy Old Style"/>
                <a:cs typeface="Goudy Old Style"/>
              </a:rPr>
              <a:t>2. A</a:t>
            </a:r>
            <a:r>
              <a:rPr lang="en-US" sz="1300" dirty="0">
                <a:latin typeface="Goudy Old Style"/>
                <a:cs typeface="Goudy Old Style"/>
              </a:rPr>
              <a:t>&amp;E Television Networks, LLC. "Freedmen's Bureau." </a:t>
            </a:r>
            <a:r>
              <a:rPr lang="en-US" sz="1300" dirty="0" err="1">
                <a:latin typeface="Goudy Old Style"/>
                <a:cs typeface="Goudy Old Style"/>
              </a:rPr>
              <a:t>History.com</a:t>
            </a:r>
            <a:r>
              <a:rPr lang="en-US" sz="1300" dirty="0">
                <a:latin typeface="Goudy Old Style"/>
                <a:cs typeface="Goudy Old Style"/>
              </a:rPr>
              <a:t> — History Made Every Day — American &amp; World History. http://</a:t>
            </a:r>
            <a:r>
              <a:rPr lang="en-US" sz="1300" dirty="0" err="1">
                <a:latin typeface="Goudy Old Style"/>
                <a:cs typeface="Goudy Old Style"/>
              </a:rPr>
              <a:t>www.history.com</a:t>
            </a:r>
            <a:r>
              <a:rPr lang="en-US" sz="1300" dirty="0">
                <a:latin typeface="Goudy Old Style"/>
                <a:cs typeface="Goudy Old Style"/>
              </a:rPr>
              <a:t>/topics/</a:t>
            </a:r>
            <a:r>
              <a:rPr lang="en-US" sz="1300" dirty="0" err="1">
                <a:latin typeface="Goudy Old Style"/>
                <a:cs typeface="Goudy Old Style"/>
              </a:rPr>
              <a:t>freedmens</a:t>
            </a:r>
            <a:r>
              <a:rPr lang="en-US" sz="1300" dirty="0">
                <a:latin typeface="Goudy Old Style"/>
                <a:cs typeface="Goudy Old Style"/>
              </a:rPr>
              <a:t>-bureau (accessed October 14, 2013).</a:t>
            </a:r>
            <a:r>
              <a:rPr lang="en-US" sz="1500" dirty="0">
                <a:latin typeface="Goudy Old Style"/>
                <a:cs typeface="Goudy Old Style"/>
              </a:rPr>
              <a:t/>
            </a:r>
            <a:br>
              <a:rPr lang="en-US" sz="1500" dirty="0">
                <a:latin typeface="Goudy Old Style"/>
                <a:cs typeface="Goudy Old Style"/>
              </a:rPr>
            </a:br>
            <a:endParaRPr lang="en-US" sz="1500" dirty="0">
              <a:latin typeface="Goudy Old Style"/>
              <a:cs typeface="Goudy Old Style"/>
            </a:endParaRPr>
          </a:p>
        </p:txBody>
      </p:sp>
    </p:spTree>
    <p:extLst>
      <p:ext uri="{BB962C8B-B14F-4D97-AF65-F5344CB8AC3E}">
        <p14:creationId xmlns:p14="http://schemas.microsoft.com/office/powerpoint/2010/main" val="3540505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518058"/>
            <a:ext cx="6477000" cy="4520286"/>
          </a:xfrm>
        </p:spPr>
        <p:txBody>
          <a:bodyPr anchor="t"/>
          <a:lstStyle/>
          <a:p>
            <a:pPr marL="457200" indent="-457200">
              <a:lnSpc>
                <a:spcPct val="90000"/>
              </a:lnSpc>
              <a:buFont typeface="Arial"/>
              <a:buChar char="•"/>
            </a:pPr>
            <a:r>
              <a:rPr lang="en-US" sz="2800" dirty="0"/>
              <a:t>The civil rights act of 1866 </a:t>
            </a:r>
            <a:r>
              <a:rPr lang="en-US" sz="2800" dirty="0" smtClean="0"/>
              <a:t/>
            </a:r>
            <a:br>
              <a:rPr lang="en-US" sz="2800" dirty="0" smtClean="0"/>
            </a:br>
            <a:r>
              <a:rPr lang="en-US" sz="2000" dirty="0"/>
              <a:t>"grants freed people citizenship, provides them 'full and equal benefits of all laws, and empowers federal courts to defend these rights from interference by the </a:t>
            </a:r>
            <a:r>
              <a:rPr lang="en-US" sz="2000" dirty="0" smtClean="0"/>
              <a:t>state’”</a:t>
            </a:r>
            <a:r>
              <a:rPr lang="en-US" sz="2000" baseline="30000" dirty="0" smtClean="0"/>
              <a:t>3</a:t>
            </a:r>
            <a:r>
              <a:rPr lang="en-US" sz="2000" dirty="0"/>
              <a:t/>
            </a:r>
            <a:br>
              <a:rPr lang="en-US" sz="2000" dirty="0"/>
            </a:br>
            <a:r>
              <a:rPr lang="en-US" sz="2000" dirty="0" smtClean="0"/>
              <a:t/>
            </a:r>
            <a:br>
              <a:rPr lang="en-US" sz="2000" dirty="0" smtClean="0"/>
            </a:br>
            <a:r>
              <a:rPr lang="en-US" sz="1800" b="1" dirty="0" smtClean="0"/>
              <a:t>Outlawed</a:t>
            </a:r>
            <a:r>
              <a:rPr lang="en-US" sz="1800" dirty="0" smtClean="0"/>
              <a:t> </a:t>
            </a:r>
            <a:r>
              <a:rPr lang="en-US" sz="1800" dirty="0"/>
              <a:t>the black code granting former slaves </a:t>
            </a:r>
            <a:r>
              <a:rPr lang="en-US" sz="1800" dirty="0" smtClean="0"/>
              <a:t>the rights to: to </a:t>
            </a:r>
            <a:r>
              <a:rPr lang="en-US" sz="1800" dirty="0"/>
              <a:t>carry a weapon, serve on juries, testify against whites, marry whites, traveling without a permit, and own </a:t>
            </a:r>
            <a:r>
              <a:rPr lang="en-US" sz="1800" dirty="0" smtClean="0"/>
              <a:t>land.</a:t>
            </a:r>
            <a:r>
              <a:rPr lang="en-US" sz="1800" baseline="30000" dirty="0" smtClean="0"/>
              <a:t>4</a:t>
            </a:r>
            <a:r>
              <a:rPr lang="en-US" sz="1800" dirty="0" smtClean="0"/>
              <a:t> </a:t>
            </a:r>
            <a:br>
              <a:rPr lang="en-US" sz="1800" dirty="0" smtClean="0"/>
            </a:br>
            <a:r>
              <a:rPr lang="en-US" sz="1800" dirty="0"/>
              <a:t/>
            </a:r>
            <a:br>
              <a:rPr lang="en-US" sz="1800" dirty="0"/>
            </a:br>
            <a:r>
              <a:rPr lang="en-US" sz="1800" b="1" dirty="0"/>
              <a:t>P</a:t>
            </a:r>
            <a:r>
              <a:rPr lang="en-US" sz="1800" b="1" dirty="0" smtClean="0"/>
              <a:t>revented</a:t>
            </a:r>
            <a:r>
              <a:rPr lang="en-US" sz="1800" dirty="0" smtClean="0"/>
              <a:t> </a:t>
            </a:r>
            <a:r>
              <a:rPr lang="en-US" sz="1800" dirty="0"/>
              <a:t>violence from southerners that would keep blacks from improving there position in society</a:t>
            </a:r>
            <a:r>
              <a:rPr lang="en-US" sz="1800" dirty="0" smtClean="0"/>
              <a:t>.</a:t>
            </a:r>
            <a:r>
              <a:rPr lang="en-US" sz="1800" baseline="30000" dirty="0" smtClean="0"/>
              <a:t>4</a:t>
            </a:r>
            <a:r>
              <a:rPr lang="en-US" sz="1800" dirty="0"/>
              <a:t/>
            </a:r>
            <a:br>
              <a:rPr lang="en-US" sz="1800" dirty="0"/>
            </a:br>
            <a:r>
              <a:rPr lang="en-US" sz="1800" dirty="0" smtClean="0"/>
              <a:t/>
            </a:r>
            <a:br>
              <a:rPr lang="en-US" sz="1800" dirty="0" smtClean="0"/>
            </a:br>
            <a:r>
              <a:rPr lang="en-US" sz="1800" dirty="0"/>
              <a:t>T</a:t>
            </a:r>
            <a:r>
              <a:rPr lang="en-US" sz="1800" dirty="0" smtClean="0"/>
              <a:t>hose </a:t>
            </a:r>
            <a:r>
              <a:rPr lang="en-US" sz="1800" dirty="0"/>
              <a:t>being discriminated against had little legal help assess meaning many were left with out a legal response. </a:t>
            </a:r>
          </a:p>
        </p:txBody>
      </p:sp>
      <p:sp>
        <p:nvSpPr>
          <p:cNvPr id="3" name="Subtitle 2"/>
          <p:cNvSpPr>
            <a:spLocks noGrp="1"/>
          </p:cNvSpPr>
          <p:nvPr>
            <p:ph type="subTitle" idx="1"/>
          </p:nvPr>
        </p:nvSpPr>
        <p:spPr/>
        <p:txBody>
          <a:bodyPr>
            <a:normAutofit fontScale="25000" lnSpcReduction="20000"/>
          </a:bodyPr>
          <a:lstStyle/>
          <a:p>
            <a:r>
              <a:rPr lang="en-US" sz="6400" dirty="0" smtClean="0"/>
              <a:t>3.</a:t>
            </a:r>
            <a:r>
              <a:rPr lang="en-US" sz="6400" dirty="0"/>
              <a:t>   1. Eric </a:t>
            </a:r>
            <a:r>
              <a:rPr lang="en-US" sz="6400" dirty="0" err="1"/>
              <a:t>Foner</a:t>
            </a:r>
            <a:r>
              <a:rPr lang="en-US" sz="6400" dirty="0"/>
              <a:t>, </a:t>
            </a:r>
            <a:r>
              <a:rPr lang="en-US" sz="6400" i="1" dirty="0"/>
              <a:t>Reconstruction Reader</a:t>
            </a:r>
            <a:r>
              <a:rPr lang="en-US" sz="6400" dirty="0"/>
              <a:t> (Wellesley, M.A. U.S.A: Social Studies Department, 1996), </a:t>
            </a:r>
            <a:r>
              <a:rPr lang="en-US" sz="6400" dirty="0" smtClean="0"/>
              <a:t>p58.</a:t>
            </a:r>
          </a:p>
          <a:p>
            <a:r>
              <a:rPr lang="en-US" sz="6400" dirty="0" smtClean="0"/>
              <a:t>4.</a:t>
            </a:r>
            <a:r>
              <a:rPr lang="en-US" dirty="0"/>
              <a:t> </a:t>
            </a:r>
            <a:r>
              <a:rPr lang="en-US" sz="6400" dirty="0" smtClean="0"/>
              <a:t>Gerald A. </a:t>
            </a:r>
            <a:r>
              <a:rPr lang="en-US" sz="6400" dirty="0" err="1" smtClean="0"/>
              <a:t>Danzer</a:t>
            </a:r>
            <a:r>
              <a:rPr lang="en-US" sz="6400" dirty="0" smtClean="0"/>
              <a:t>, </a:t>
            </a:r>
            <a:r>
              <a:rPr lang="en-US" sz="6400" i="1" dirty="0" smtClean="0"/>
              <a:t>The Americans</a:t>
            </a:r>
            <a:r>
              <a:rPr lang="en-US" sz="6400" dirty="0" smtClean="0"/>
              <a:t>, student text. ed. (Evanston, IL: McDougal </a:t>
            </a:r>
            <a:r>
              <a:rPr lang="en-US" sz="6400" dirty="0" err="1" smtClean="0"/>
              <a:t>Littell</a:t>
            </a:r>
            <a:r>
              <a:rPr lang="en-US" sz="6400" dirty="0" smtClean="0"/>
              <a:t>, 2005), p379.	</a:t>
            </a:r>
          </a:p>
          <a:p>
            <a:r>
              <a:rPr lang="en-US" sz="6400" dirty="0" smtClean="0"/>
              <a:t>	</a:t>
            </a:r>
          </a:p>
          <a:p>
            <a:endParaRPr lang="en-US" dirty="0" smtClean="0"/>
          </a:p>
          <a:p>
            <a:r>
              <a:rPr lang="en-US" dirty="0" smtClean="0"/>
              <a:t>4.</a:t>
            </a:r>
            <a:endParaRPr lang="en-US" dirty="0"/>
          </a:p>
        </p:txBody>
      </p:sp>
    </p:spTree>
    <p:extLst>
      <p:ext uri="{BB962C8B-B14F-4D97-AF65-F5344CB8AC3E}">
        <p14:creationId xmlns:p14="http://schemas.microsoft.com/office/powerpoint/2010/main" val="1012919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Rights Acts Of 1871</a:t>
            </a:r>
            <a:endParaRPr lang="en-US" dirty="0"/>
          </a:p>
        </p:txBody>
      </p:sp>
      <p:sp>
        <p:nvSpPr>
          <p:cNvPr id="3" name="Content Placeholder 2"/>
          <p:cNvSpPr>
            <a:spLocks noGrp="1"/>
          </p:cNvSpPr>
          <p:nvPr>
            <p:ph idx="1"/>
          </p:nvPr>
        </p:nvSpPr>
        <p:spPr/>
        <p:txBody>
          <a:bodyPr>
            <a:normAutofit fontScale="55000" lnSpcReduction="20000"/>
          </a:bodyPr>
          <a:lstStyle/>
          <a:p>
            <a:r>
              <a:rPr lang="en-US" sz="2545" b="1" i="1" u="sng" dirty="0" smtClean="0"/>
              <a:t>What they are:</a:t>
            </a:r>
            <a:r>
              <a:rPr lang="en-US" dirty="0" smtClean="0"/>
              <a:t> Congress passed 3 acts making force or fraud a federal crime when used to prevent citizens from voting. Congress also passed enforcement acts which enforced the rights of blacks to vote, hold office, serve on juries, and have equal protection of the law. The main target of these acts was the Ku Klux Klan. 5 </a:t>
            </a:r>
          </a:p>
          <a:p>
            <a:r>
              <a:rPr lang="en-US" sz="2545" b="1" i="1" u="sng" dirty="0" smtClean="0"/>
              <a:t>What they did for slaves: </a:t>
            </a:r>
            <a:r>
              <a:rPr lang="en-US" dirty="0" smtClean="0"/>
              <a:t>These acts enforced the rights of blacks and former slaves. One of the acts was the Ku Klux Klan act who's members had been murdering many blacks who tried to vote and whites who attempted to or enforced the rights of former slaves. These acts protected both the former slaves and whites. The act not only outed the Ku Klux Klan but outed any organizations that employed disguise and violence who denied others their civil rights. 5 </a:t>
            </a:r>
          </a:p>
          <a:p>
            <a:r>
              <a:rPr lang="en-US" sz="2545" b="1" i="1" u="sng" dirty="0" smtClean="0"/>
              <a:t>Was it enforced: </a:t>
            </a:r>
            <a:r>
              <a:rPr lang="en-US" dirty="0" smtClean="0"/>
              <a:t>At first the acts were not enforced, this was because political leaders either sympathized with the Klan, or were members of the Klan, and or because they were too scared or weak to act upon it in fear harm would come to themselves or their families. Political leaders were also afraid to send black militia troops to fight the Ku Klux Klan because of the possibility of provoking a race war. The acts were not properly enforced until Amos Ackerman who was the attorney general at the time attempted to make people aware of the actions of the Ku Klux Klan. Due to this congress started enforcing laws and the situation changed. The act made private criminal acts federal crimes and therefore many Klansmen were tried and sent to jail. By 1872 the entire Klan's organization was broken.  5</a:t>
            </a:r>
          </a:p>
          <a:p>
            <a:endParaRPr lang="en-US" dirty="0" smtClean="0"/>
          </a:p>
          <a:p>
            <a:endParaRPr lang="en-US"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5</a:t>
            </a:r>
            <a:endParaRPr lang="en-US"/>
          </a:p>
        </p:txBody>
      </p:sp>
      <p:sp>
        <p:nvSpPr>
          <p:cNvPr id="5" name="TextBox 4"/>
          <p:cNvSpPr txBox="1"/>
          <p:nvPr/>
        </p:nvSpPr>
        <p:spPr>
          <a:xfrm>
            <a:off x="777631" y="5905687"/>
            <a:ext cx="7221782" cy="400110"/>
          </a:xfrm>
          <a:prstGeom prst="rect">
            <a:avLst/>
          </a:prstGeom>
          <a:noFill/>
        </p:spPr>
        <p:txBody>
          <a:bodyPr wrap="square" rtlCol="0">
            <a:spAutoFit/>
          </a:bodyPr>
          <a:lstStyle/>
          <a:p>
            <a:r>
              <a:rPr lang="en-US" sz="1000" dirty="0" smtClean="0"/>
              <a:t>5. "The Enforcement Acts," Rise and Fall of Jim Crow, last modified 2002, accessed October 11, 2013, http://</a:t>
            </a:r>
            <a:r>
              <a:rPr lang="en-US" sz="1000" dirty="0" err="1" smtClean="0"/>
              <a:t>www.pbs.org/wnet/jimcrow/stories_events_enforce.html</a:t>
            </a:r>
            <a:r>
              <a:rPr lang="en-US" sz="1000" dirty="0" smtClean="0"/>
              <a:t>.</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a:t>
            </a:r>
            <a:endParaRPr lang="en-US" dirty="0"/>
          </a:p>
        </p:txBody>
      </p:sp>
      <p:sp>
        <p:nvSpPr>
          <p:cNvPr id="3" name="Content Placeholder 2"/>
          <p:cNvSpPr>
            <a:spLocks noGrp="1"/>
          </p:cNvSpPr>
          <p:nvPr>
            <p:ph idx="1"/>
          </p:nvPr>
        </p:nvSpPr>
        <p:spPr/>
        <p:txBody>
          <a:bodyPr>
            <a:normAutofit fontScale="77500" lnSpcReduction="20000"/>
          </a:bodyPr>
          <a:lstStyle/>
          <a:p>
            <a:pPr>
              <a:lnSpc>
                <a:spcPct val="110000"/>
              </a:lnSpc>
            </a:pPr>
            <a:r>
              <a:rPr lang="en-US" sz="1800" dirty="0" smtClean="0"/>
              <a:t>"The Enforcement Acts," Rise and Fall of Jim Crow, last modified 2002, accessed October 11, 2013, http://</a:t>
            </a:r>
            <a:r>
              <a:rPr lang="en-US" sz="1800" dirty="0" err="1" smtClean="0"/>
              <a:t>www.pbs.org/wnet/jimcrow/stories_events_enforce.html</a:t>
            </a:r>
            <a:r>
              <a:rPr lang="en-US" sz="1800" dirty="0" smtClean="0"/>
              <a:t>.</a:t>
            </a:r>
            <a:endParaRPr lang="en-US" sz="2000" dirty="0" smtClean="0"/>
          </a:p>
          <a:p>
            <a:pPr>
              <a:lnSpc>
                <a:spcPct val="110000"/>
              </a:lnSpc>
            </a:pPr>
            <a:r>
              <a:rPr lang="en-US" sz="2000" dirty="0" smtClean="0"/>
              <a:t>“</a:t>
            </a:r>
            <a:r>
              <a:rPr lang="en-US" sz="2000" dirty="0"/>
              <a:t>Freedmen’s Bureau,” Rise and Fall of Jim Crow, </a:t>
            </a:r>
            <a:r>
              <a:rPr lang="en-US" sz="2000" dirty="0" smtClean="0"/>
              <a:t>last </a:t>
            </a:r>
            <a:r>
              <a:rPr lang="en-US" sz="2000" dirty="0"/>
              <a:t>modified 2002, accessed October 11, 2013  http://</a:t>
            </a:r>
            <a:r>
              <a:rPr lang="en-US" sz="2000" dirty="0" err="1"/>
              <a:t>www.pbs.org/wnet/jimcrow/stories_events_freed.html</a:t>
            </a:r>
            <a:endParaRPr lang="en-US" sz="2000" dirty="0"/>
          </a:p>
          <a:p>
            <a:r>
              <a:rPr lang="en-US" sz="2000" dirty="0"/>
              <a:t>http://</a:t>
            </a:r>
            <a:r>
              <a:rPr lang="en-US" sz="2000" dirty="0" err="1"/>
              <a:t>www.pbs.org</a:t>
            </a:r>
            <a:r>
              <a:rPr lang="en-US" sz="2000" dirty="0"/>
              <a:t>/</a:t>
            </a:r>
            <a:r>
              <a:rPr lang="en-US" sz="2000" dirty="0" err="1"/>
              <a:t>wnet</a:t>
            </a:r>
            <a:r>
              <a:rPr lang="en-US" sz="2000" dirty="0"/>
              <a:t>/</a:t>
            </a:r>
            <a:r>
              <a:rPr lang="en-US" sz="2000" dirty="0" err="1"/>
              <a:t>jimcrow</a:t>
            </a:r>
            <a:r>
              <a:rPr lang="en-US" sz="2000" dirty="0"/>
              <a:t>/stories_events_freed.html</a:t>
            </a:r>
            <a:r>
              <a:rPr lang="en-US" sz="2100" dirty="0" smtClean="0">
                <a:cs typeface="Goudy Old Style"/>
              </a:rPr>
              <a:t>2</a:t>
            </a:r>
            <a:r>
              <a:rPr lang="en-US" sz="2100" dirty="0">
                <a:cs typeface="Goudy Old Style"/>
              </a:rPr>
              <a:t>. A&amp;E Television Networks, LLC. "Freedmen's Bureau." </a:t>
            </a:r>
            <a:r>
              <a:rPr lang="en-US" sz="2100" dirty="0" err="1">
                <a:cs typeface="Goudy Old Style"/>
              </a:rPr>
              <a:t>History.com</a:t>
            </a:r>
            <a:r>
              <a:rPr lang="en-US" sz="2100" dirty="0">
                <a:cs typeface="Goudy Old Style"/>
              </a:rPr>
              <a:t> — History Made Every Day — American &amp; World History. http://</a:t>
            </a:r>
            <a:r>
              <a:rPr lang="en-US" sz="2100" dirty="0" err="1">
                <a:cs typeface="Goudy Old Style"/>
              </a:rPr>
              <a:t>www.history.com</a:t>
            </a:r>
            <a:r>
              <a:rPr lang="en-US" sz="2100" dirty="0">
                <a:cs typeface="Goudy Old Style"/>
              </a:rPr>
              <a:t>/topics/</a:t>
            </a:r>
            <a:r>
              <a:rPr lang="en-US" sz="2100" dirty="0" err="1">
                <a:cs typeface="Goudy Old Style"/>
              </a:rPr>
              <a:t>freedmens</a:t>
            </a:r>
            <a:r>
              <a:rPr lang="en-US" sz="2100" dirty="0">
                <a:cs typeface="Goudy Old Style"/>
              </a:rPr>
              <a:t>-bureau (accessed October 14, 2013)</a:t>
            </a:r>
            <a:r>
              <a:rPr lang="en-US" sz="2100" dirty="0" smtClean="0">
                <a:cs typeface="Goudy Old Style"/>
              </a:rPr>
              <a:t>.</a:t>
            </a:r>
            <a:r>
              <a:rPr lang="en-US" sz="2100" dirty="0">
                <a:latin typeface="Goudy Old Style"/>
                <a:cs typeface="Goudy Old Style"/>
              </a:rPr>
              <a:t/>
            </a:r>
            <a:br>
              <a:rPr lang="en-US" sz="2100" dirty="0">
                <a:latin typeface="Goudy Old Style"/>
                <a:cs typeface="Goudy Old Style"/>
              </a:rPr>
            </a:br>
            <a:endParaRPr lang="en-US" dirty="0" smtClean="0"/>
          </a:p>
          <a:p>
            <a:r>
              <a:rPr lang="en-US" dirty="0" err="1" smtClean="0"/>
              <a:t>Foner</a:t>
            </a:r>
            <a:r>
              <a:rPr lang="en-US" dirty="0"/>
              <a:t>, Eric. </a:t>
            </a:r>
            <a:r>
              <a:rPr lang="en-US" i="1" dirty="0"/>
              <a:t>Reconstruction Reader</a:t>
            </a:r>
            <a:r>
              <a:rPr lang="en-US" dirty="0"/>
              <a:t>. Wellesley, M.A. U.S.A: Social Studies </a:t>
            </a:r>
            <a:r>
              <a:rPr lang="en-US" dirty="0" smtClean="0"/>
              <a:t>Department</a:t>
            </a:r>
            <a:r>
              <a:rPr lang="en-US" dirty="0"/>
              <a:t>, 1996. 	</a:t>
            </a:r>
            <a:endParaRPr lang="en-US" dirty="0" smtClean="0"/>
          </a:p>
          <a:p>
            <a:r>
              <a:rPr lang="en-US" dirty="0" err="1"/>
              <a:t>Danzer</a:t>
            </a:r>
            <a:r>
              <a:rPr lang="en-US" dirty="0"/>
              <a:t>, Gerald A. </a:t>
            </a:r>
            <a:r>
              <a:rPr lang="en-US" i="1" dirty="0"/>
              <a:t>The Americans</a:t>
            </a:r>
            <a:r>
              <a:rPr lang="en-US" dirty="0"/>
              <a:t>. Student text. ed. Evanston, IL: McDougal </a:t>
            </a:r>
            <a:r>
              <a:rPr lang="de-DE" dirty="0" err="1" smtClean="0"/>
              <a:t>Littell</a:t>
            </a:r>
            <a:r>
              <a:rPr lang="de-DE" dirty="0"/>
              <a:t>, 2005. 	</a:t>
            </a:r>
          </a:p>
          <a:p>
            <a:endParaRPr lang="en-US" dirty="0"/>
          </a:p>
          <a:p>
            <a:endParaRPr lang="en-US" dirty="0"/>
          </a:p>
        </p:txBody>
      </p:sp>
    </p:spTree>
    <p:extLst>
      <p:ext uri="{BB962C8B-B14F-4D97-AF65-F5344CB8AC3E}">
        <p14:creationId xmlns:p14="http://schemas.microsoft.com/office/powerpoint/2010/main" val="115619619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332</TotalTime>
  <Words>292</Words>
  <Application>Microsoft Macintosh PowerPoint</Application>
  <PresentationFormat>On-screen Show (4:3)</PresentationFormat>
  <Paragraphs>28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Inkwell</vt:lpstr>
      <vt:lpstr>Legislation after the Civil War</vt:lpstr>
      <vt:lpstr>The Freedmen’s Bureau (1865-1872)    Provided food, medical care and clothing for black and white refugees in the South. 1 Established schools to maintain literacy as fast and widespread as possible. (Around 3,000 schools) 1 Helped slaves transition out of slavery and other refugees transition to working class. 1 Many white Southerners opposed the Freedmen’s Bureau Positives:  -Fed millions of people –Established hospitals and schools –Helped former find lost relatives2 Negatives:  -Understaffed and underfunded –Large opposition to the Bureau in the South –No long term protection for the freed slaves2  </vt:lpstr>
      <vt:lpstr>The civil rights act of 1866  "grants freed people citizenship, provides them 'full and equal benefits of all laws, and empowers federal courts to defend these rights from interference by the state’”3  Outlawed the black code granting former slaves the rights to: to carry a weapon, serve on juries, testify against whites, marry whites, traveling without a permit, and own land.4   Prevented violence from southerners that would keep blacks from improving there position in society.4  Those being discriminated against had little legal help assess meaning many were left with out a legal response. </vt:lpstr>
      <vt:lpstr>Civil Rights Acts Of 1871</vt:lpstr>
      <vt:lpstr>bib</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civil rights act of 1866  "grants freed people citizenship, provides them 'full and equal benefits of all laws, and empowers federal courts to defend these rights from interference by the state’”  Outlawed the black code granting former slaves the rights to: to carry a weapon, serve on juries, testify against whites, marry whites, traveling without a permit, and own land.   Prevented violence from southerners that would keep blacks from improving there position in society. </dc:title>
  <dc:creator>14Baker Julia</dc:creator>
  <cp:lastModifiedBy>Crystal Bartels</cp:lastModifiedBy>
  <cp:revision>9</cp:revision>
  <dcterms:created xsi:type="dcterms:W3CDTF">2013-10-14T23:37:48Z</dcterms:created>
  <dcterms:modified xsi:type="dcterms:W3CDTF">2013-10-15T15:29:41Z</dcterms:modified>
</cp:coreProperties>
</file>